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35.jpg" ContentType="image/png"/>
  <Override PartName="/ppt/media/image36.jpg" ContentType="image/png"/>
  <Override PartName="/ppt/media/image37.jpg" ContentType="image/png"/>
  <Override PartName="/ppt/media/image38.jpg" ContentType="image/png"/>
  <Override PartName="/ppt/media/image40.jpg" ContentType="image/png"/>
  <Override PartName="/ppt/media/image41.JPG" ContentType="image/png"/>
  <Override PartName="/ppt/media/image44.jpg" ContentType="image/png"/>
  <Override PartName="/ppt/media/image47.jpg" ContentType="image/png"/>
  <Override PartName="/ppt/media/image4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27" r:id="rId9"/>
    <p:sldId id="331" r:id="rId10"/>
    <p:sldId id="333" r:id="rId11"/>
    <p:sldId id="334" r:id="rId12"/>
    <p:sldId id="335" r:id="rId13"/>
    <p:sldId id="312" r:id="rId14"/>
    <p:sldId id="313" r:id="rId15"/>
    <p:sldId id="295" r:id="rId16"/>
    <p:sldId id="288" r:id="rId17"/>
    <p:sldId id="296" r:id="rId18"/>
    <p:sldId id="320" r:id="rId19"/>
    <p:sldId id="325" r:id="rId20"/>
    <p:sldId id="321" r:id="rId21"/>
    <p:sldId id="326" r:id="rId22"/>
    <p:sldId id="315" r:id="rId23"/>
    <p:sldId id="306" r:id="rId24"/>
    <p:sldId id="328" r:id="rId25"/>
    <p:sldId id="316" r:id="rId26"/>
    <p:sldId id="317" r:id="rId27"/>
    <p:sldId id="329" r:id="rId28"/>
    <p:sldId id="330" r:id="rId29"/>
    <p:sldId id="310" r:id="rId30"/>
    <p:sldId id="311" r:id="rId31"/>
    <p:sldId id="280" r:id="rId32"/>
    <p:sldId id="264" r:id="rId33"/>
    <p:sldId id="290" r:id="rId34"/>
    <p:sldId id="276" r:id="rId35"/>
    <p:sldId id="297" r:id="rId36"/>
    <p:sldId id="298" r:id="rId37"/>
    <p:sldId id="299" r:id="rId38"/>
    <p:sldId id="292" r:id="rId39"/>
    <p:sldId id="300" r:id="rId40"/>
    <p:sldId id="302" r:id="rId41"/>
    <p:sldId id="303" r:id="rId42"/>
    <p:sldId id="304" r:id="rId43"/>
    <p:sldId id="307" r:id="rId44"/>
    <p:sldId id="308" r:id="rId45"/>
    <p:sldId id="284" r:id="rId46"/>
    <p:sldId id="257" r:id="rId47"/>
    <p:sldId id="259" r:id="rId48"/>
    <p:sldId id="289" r:id="rId49"/>
    <p:sldId id="283" r:id="rId50"/>
    <p:sldId id="285" r:id="rId51"/>
    <p:sldId id="293" r:id="rId52"/>
    <p:sldId id="294" r:id="rId53"/>
    <p:sldId id="260" r:id="rId54"/>
    <p:sldId id="287" r:id="rId55"/>
    <p:sldId id="263" r:id="rId56"/>
    <p:sldId id="286" r:id="rId57"/>
    <p:sldId id="281" r:id="rId58"/>
    <p:sldId id="282" r:id="rId59"/>
    <p:sldId id="277" r:id="rId60"/>
    <p:sldId id="274" r:id="rId61"/>
    <p:sldId id="275" r:id="rId62"/>
    <p:sldId id="272" r:id="rId63"/>
    <p:sldId id="273" r:id="rId64"/>
    <p:sldId id="266" r:id="rId65"/>
    <p:sldId id="271" r:id="rId66"/>
    <p:sldId id="270" r:id="rId67"/>
    <p:sldId id="268" r:id="rId68"/>
    <p:sldId id="265" r:id="rId69"/>
  </p:sldIdLst>
  <p:sldSz cx="9144000" cy="6858000" type="screen4x3"/>
  <p:notesSz cx="6858000" cy="9144000"/>
  <p:embeddedFontLst>
    <p:embeddedFont>
      <p:font typeface="Roboto" panose="020B0604020202020204" charset="0"/>
      <p:regular r:id="rId70"/>
      <p:bold r:id="rId71"/>
      <p:italic r:id="rId72"/>
      <p:boldItalic r:id="rId73"/>
    </p:embeddedFont>
    <p:embeddedFont>
      <p:font typeface="Roboto Condensed Light" panose="020B0604020202020204" charset="0"/>
      <p:regular r:id="rId74"/>
      <p:italic r:id="rId7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77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font" Target="fonts/font5.fntdata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4.fntdata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BITNG PROJECT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10/19/2020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IRB proposal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Draft: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IRB Protocol: 80% Complete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Final Questionnaire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Recruitment Flyer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Consent 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COI Management 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Device Statement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Device Biocompatibility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Device Biocompatibility Reference Article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Timeline: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Initial Draft sent to Dr. Yeo on Tuesday (10/13)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08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642517"/>
          </a:xfrm>
        </p:spPr>
        <p:txBody>
          <a:bodyPr>
            <a:normAutofit/>
          </a:bodyPr>
          <a:lstStyle/>
          <a:p>
            <a:r>
              <a:rPr lang="en-US" dirty="0"/>
              <a:t>Pediatrics Wearable:</a:t>
            </a:r>
          </a:p>
          <a:p>
            <a:pPr lvl="1"/>
            <a:r>
              <a:rPr lang="en-US" dirty="0"/>
              <a:t>Literature review</a:t>
            </a:r>
          </a:p>
          <a:p>
            <a:pPr lvl="2"/>
            <a:r>
              <a:rPr lang="en-US" dirty="0"/>
              <a:t>Add more sources to tables</a:t>
            </a:r>
          </a:p>
          <a:p>
            <a:r>
              <a:rPr lang="en-US" dirty="0"/>
              <a:t>PCB Assembly:</a:t>
            </a:r>
            <a:endParaRPr lang="en-US" strike="sngStrike" dirty="0"/>
          </a:p>
          <a:p>
            <a:pPr lvl="1"/>
            <a:r>
              <a:rPr lang="en-US" dirty="0"/>
              <a:t>Wearable Sensor Glove</a:t>
            </a:r>
          </a:p>
          <a:p>
            <a:pPr lvl="1"/>
            <a:r>
              <a:rPr lang="en-US" dirty="0"/>
              <a:t>LP ECG</a:t>
            </a:r>
          </a:p>
          <a:p>
            <a:r>
              <a:rPr lang="en-US" dirty="0"/>
              <a:t>Sensor Manufacturing:</a:t>
            </a:r>
          </a:p>
          <a:p>
            <a:pPr lvl="1"/>
            <a:r>
              <a:rPr lang="en-US" dirty="0"/>
              <a:t>Capacitance sensors (10X)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(10/19/20 – 10/26/20)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874703"/>
              </p:ext>
            </p:extLst>
          </p:nvPr>
        </p:nvGraphicFramePr>
        <p:xfrm>
          <a:off x="285748" y="1174774"/>
          <a:ext cx="8361105" cy="4494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6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10/11-10/18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10/18-10/25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10/25-11/01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11/01-11/08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11/16-11/23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POWER ECG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3559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-PRESSURE SENSOR 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14144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-IRB PROPOSAL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052330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40550" y="367463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D8154694-6DA1-4781-96C5-D1FB9824962A}"/>
              </a:ext>
            </a:extLst>
          </p:cNvPr>
          <p:cNvSpPr/>
          <p:nvPr/>
        </p:nvSpPr>
        <p:spPr>
          <a:xfrm>
            <a:off x="4231673" y="533739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4108318-1CB8-4D79-BDAB-0A3E44DFCCCF}"/>
              </a:ext>
            </a:extLst>
          </p:cNvPr>
          <p:cNvSpPr/>
          <p:nvPr/>
        </p:nvSpPr>
        <p:spPr>
          <a:xfrm>
            <a:off x="4977392" y="4031719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4977393" y="370846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CE85E61-9DA4-4ABF-AC52-21D2E0BC7979}"/>
              </a:ext>
            </a:extLst>
          </p:cNvPr>
          <p:cNvSpPr/>
          <p:nvPr/>
        </p:nvSpPr>
        <p:spPr>
          <a:xfrm>
            <a:off x="4977393" y="2059931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FAEC2-B32E-481D-B0B5-256C1B839431}"/>
              </a:ext>
            </a:extLst>
          </p:cNvPr>
          <p:cNvSpPr/>
          <p:nvPr/>
        </p:nvSpPr>
        <p:spPr>
          <a:xfrm>
            <a:off x="4977393" y="238953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4A2D16-BF23-46AC-94E0-E6424B5B1F3F}"/>
              </a:ext>
            </a:extLst>
          </p:cNvPr>
          <p:cNvSpPr/>
          <p:nvPr/>
        </p:nvSpPr>
        <p:spPr>
          <a:xfrm>
            <a:off x="4977391" y="437907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14E48C-E628-4817-A6CB-E2D88E200671}"/>
              </a:ext>
            </a:extLst>
          </p:cNvPr>
          <p:cNvSpPr/>
          <p:nvPr/>
        </p:nvSpPr>
        <p:spPr>
          <a:xfrm>
            <a:off x="4974411" y="5055366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20% ~ 10 pF</a:t>
            </a:r>
          </a:p>
          <a:p>
            <a:endParaRPr lang="en-US" dirty="0"/>
          </a:p>
        </p:txBody>
      </p:sp>
      <p:pic>
        <p:nvPicPr>
          <p:cNvPr id="5" name="Picture 2" descr="C:\Users\Robert Herbert\Downloads\IMG_4217.jpg">
            <a:extLst>
              <a:ext uri="{FF2B5EF4-FFF2-40B4-BE49-F238E27FC236}">
                <a16:creationId xmlns:a16="http://schemas.microsoft.com/office/drawing/2014/main" id="{224293A2-BD4F-4ECC-87FF-7DBB355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0086" r="12419" b="20733"/>
          <a:stretch/>
        </p:blipFill>
        <p:spPr bwMode="auto">
          <a:xfrm>
            <a:off x="6476999" y="1903079"/>
            <a:ext cx="1828801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obert Herbert\Downloads\IMG_4219.jpg">
            <a:extLst>
              <a:ext uri="{FF2B5EF4-FFF2-40B4-BE49-F238E27FC236}">
                <a16:creationId xmlns:a16="http://schemas.microsoft.com/office/drawing/2014/main" id="{9CD8A355-BBB4-49BB-A792-BDAC8180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4" t="43799" b="1"/>
          <a:stretch/>
        </p:blipFill>
        <p:spPr bwMode="auto">
          <a:xfrm>
            <a:off x="6477000" y="355398"/>
            <a:ext cx="1828800" cy="11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B138383-EC22-43B0-A47A-E3B6547E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0834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D821911-F20E-4E89-BD4F-118E7A7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04" y="3956196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159D5-929E-4FC5-9D1C-CE845078A60B}"/>
              </a:ext>
            </a:extLst>
          </p:cNvPr>
          <p:cNvSpPr/>
          <p:nvPr/>
        </p:nvSpPr>
        <p:spPr>
          <a:xfrm>
            <a:off x="1496822" y="6394596"/>
            <a:ext cx="249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Increasing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33977-4AEC-4164-AEB0-57C25BE00540}"/>
              </a:ext>
            </a:extLst>
          </p:cNvPr>
          <p:cNvCxnSpPr/>
          <p:nvPr/>
        </p:nvCxnSpPr>
        <p:spPr>
          <a:xfrm>
            <a:off x="2184304" y="6397644"/>
            <a:ext cx="1143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Sensitivity: 0.133 pF/kPa</a:t>
            </a:r>
          </a:p>
          <a:p>
            <a:r>
              <a:rPr lang="en-US" dirty="0"/>
              <a:t>Pressure threshold &gt; 0.5 kPa</a:t>
            </a:r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EA9BED-F70D-40E4-BC99-E69C1D7A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40" y="3538637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46239D9F-7194-4CC7-87DC-BE7C6E61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40" y="3544733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7B0F1C8-E5AC-4B8C-8899-CB5A0D0E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9" y="3538637"/>
            <a:ext cx="304981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FE5A9-ACDD-465A-8FFC-B1A46A03CC77}"/>
              </a:ext>
            </a:extLst>
          </p:cNvPr>
          <p:cNvSpPr/>
          <p:nvPr/>
        </p:nvSpPr>
        <p:spPr>
          <a:xfrm>
            <a:off x="951098" y="3340338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example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1FE17-AC07-44BD-B822-732EDFDACB43}"/>
              </a:ext>
            </a:extLst>
          </p:cNvPr>
          <p:cNvSpPr/>
          <p:nvPr/>
        </p:nvSpPr>
        <p:spPr>
          <a:xfrm>
            <a:off x="3695338" y="3333884"/>
            <a:ext cx="204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capacitance change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80EEFC-7937-46F4-B62A-19B37165DD2E}"/>
              </a:ext>
            </a:extLst>
          </p:cNvPr>
          <p:cNvSpPr/>
          <p:nvPr/>
        </p:nvSpPr>
        <p:spPr>
          <a:xfrm>
            <a:off x="6949868" y="3330823"/>
            <a:ext cx="163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percent change</a:t>
            </a:r>
          </a:p>
        </p:txBody>
      </p:sp>
    </p:spTree>
    <p:extLst>
      <p:ext uri="{BB962C8B-B14F-4D97-AF65-F5344CB8AC3E}">
        <p14:creationId xmlns:p14="http://schemas.microsoft.com/office/powerpoint/2010/main" val="777116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17E-F017-4E05-81EB-CC014F9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Semmes Weinstein scale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2FA8B-5DD5-470E-ADC7-33F7C32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42" y="2019574"/>
            <a:ext cx="6281316" cy="4637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8BD0A-B53A-45E9-9C8B-4D74C0901062}"/>
              </a:ext>
            </a:extLst>
          </p:cNvPr>
          <p:cNvSpPr/>
          <p:nvPr/>
        </p:nvSpPr>
        <p:spPr>
          <a:xfrm>
            <a:off x="1313895" y="4464493"/>
            <a:ext cx="6480699" cy="177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61B48-8CB8-4475-96AD-3E2F29174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353688" cy="4961480"/>
          </a:xfrm>
        </p:spPr>
        <p:txBody>
          <a:bodyPr/>
          <a:lstStyle/>
          <a:p>
            <a:r>
              <a:rPr lang="en-US" dirty="0"/>
              <a:t>4-180 grams of target force</a:t>
            </a:r>
          </a:p>
        </p:txBody>
      </p:sp>
    </p:spTree>
    <p:extLst>
      <p:ext uri="{BB962C8B-B14F-4D97-AF65-F5344CB8AC3E}">
        <p14:creationId xmlns:p14="http://schemas.microsoft.com/office/powerpoint/2010/main" val="3833690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3FA-979B-45F5-B708-1EE20354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BDA-461B-4549-8B74-E516BD563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046807"/>
            <a:ext cx="8572500" cy="1660882"/>
          </a:xfrm>
        </p:spPr>
        <p:txBody>
          <a:bodyPr>
            <a:normAutofit/>
          </a:bodyPr>
          <a:lstStyle/>
          <a:p>
            <a:r>
              <a:rPr lang="en-US" dirty="0"/>
              <a:t>Capacitor area (prior art): 5mm x 5mm</a:t>
            </a:r>
          </a:p>
          <a:p>
            <a:r>
              <a:rPr lang="en-US" dirty="0"/>
              <a:t>Initial capacitance: 52 pF</a:t>
            </a:r>
          </a:p>
          <a:p>
            <a:r>
              <a:rPr lang="en-US" dirty="0"/>
              <a:t>Sensitivity: 0.133 pF/ kPa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D48B72-0C0F-4DB9-9314-6A09D4E4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09221"/>
              </p:ext>
            </p:extLst>
          </p:nvPr>
        </p:nvGraphicFramePr>
        <p:xfrm>
          <a:off x="362720" y="2604366"/>
          <a:ext cx="7889091" cy="323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354">
                  <a:extLst>
                    <a:ext uri="{9D8B030D-6E8A-4147-A177-3AD203B41FA5}">
                      <a16:colId xmlns:a16="http://schemas.microsoft.com/office/drawing/2014/main" val="2389987639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1143829566"/>
                    </a:ext>
                  </a:extLst>
                </a:gridCol>
                <a:gridCol w="2197240">
                  <a:extLst>
                    <a:ext uri="{9D8B030D-6E8A-4147-A177-3AD203B41FA5}">
                      <a16:colId xmlns:a16="http://schemas.microsoft.com/office/drawing/2014/main" val="1533189703"/>
                    </a:ext>
                  </a:extLst>
                </a:gridCol>
              </a:tblGrid>
              <a:tr h="43179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Low threshold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High Threshold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83449834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force (g/N)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 / 0.0392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 / 1.764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18712505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pressure (kPa)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1.568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70.56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2281449574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Capacitance change (pF/%)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0.2085 / 0.4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9.384 / 18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763221578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CDC units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910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40,999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343010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63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Shriner’s project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D97CF-0902-4E78-ACA8-0B0EAA2098FC}"/>
              </a:ext>
            </a:extLst>
          </p:cNvPr>
          <p:cNvSpPr txBox="1"/>
          <p:nvPr/>
        </p:nvSpPr>
        <p:spPr>
          <a:xfrm>
            <a:off x="7057748" y="1455938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~60mm x ~40mm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E7E6C-E8DD-437C-8006-21C787C9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2180228"/>
            <a:ext cx="6285390" cy="40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2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11B3-77BA-4C9F-924B-83046A96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73" y="1057360"/>
            <a:ext cx="6709854" cy="5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4 Capacitance sensors**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3C62-91B0-4BEE-9557-E8D32CAB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7269"/>
            <a:ext cx="6195874" cy="48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D959-DB83-41BB-A86C-AD646B2C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1215482"/>
            <a:ext cx="6587231" cy="4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8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09D35-00A6-4E12-A3AA-B246EF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7" y="1047565"/>
            <a:ext cx="6758126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8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Pediatric wearable</a:t>
            </a:r>
          </a:p>
          <a:p>
            <a:pPr lvl="1"/>
            <a:r>
              <a:rPr lang="en-US" dirty="0"/>
              <a:t>Literature review [INITIAL TABLES]</a:t>
            </a:r>
          </a:p>
          <a:p>
            <a:pPr lvl="1"/>
            <a:r>
              <a:rPr lang="en-US" dirty="0"/>
              <a:t>IRB proposal [INTIAL DRAFT]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E443A-655B-4D67-956A-17B798C30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87" y="2808336"/>
            <a:ext cx="5823751" cy="31917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Shipped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Shipped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Ordered</a:t>
            </a:r>
          </a:p>
        </p:txBody>
      </p:sp>
    </p:spTree>
    <p:extLst>
      <p:ext uri="{BB962C8B-B14F-4D97-AF65-F5344CB8AC3E}">
        <p14:creationId xmlns:p14="http://schemas.microsoft.com/office/powerpoint/2010/main" val="37438774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LP ECG PROJECT</a:t>
            </a:r>
          </a:p>
        </p:txBody>
      </p:sp>
    </p:spTree>
    <p:extLst>
      <p:ext uri="{BB962C8B-B14F-4D97-AF65-F5344CB8AC3E}">
        <p14:creationId xmlns:p14="http://schemas.microsoft.com/office/powerpoint/2010/main" val="227492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Ordered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Ordered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Ordered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319F1-8AD1-4691-8313-055B5559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875" y="2682782"/>
            <a:ext cx="5226534" cy="384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2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IRB PROPOSAL</a:t>
            </a:r>
          </a:p>
        </p:txBody>
      </p:sp>
    </p:spTree>
    <p:extLst>
      <p:ext uri="{BB962C8B-B14F-4D97-AF65-F5344CB8AC3E}">
        <p14:creationId xmlns:p14="http://schemas.microsoft.com/office/powerpoint/2010/main" val="406994454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3264</TotalTime>
  <Words>2421</Words>
  <Application>Microsoft Office PowerPoint</Application>
  <PresentationFormat>On-screen Show (4:3)</PresentationFormat>
  <Paragraphs>538</Paragraphs>
  <Slides>66</Slides>
  <Notes>0</Notes>
  <HiddenSlides>51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Roboto Condensed Light</vt:lpstr>
      <vt:lpstr>Roboto</vt:lpstr>
      <vt:lpstr>Arial</vt:lpstr>
      <vt:lpstr>Custom Design</vt:lpstr>
      <vt:lpstr>1_Custom Design</vt:lpstr>
      <vt:lpstr>2_Custom Design</vt:lpstr>
      <vt:lpstr>BITNG PROJECT UPDATE</vt:lpstr>
      <vt:lpstr>Outline</vt:lpstr>
      <vt:lpstr>PROGRESS TO DATE</vt:lpstr>
      <vt:lpstr>Progress from last week</vt:lpstr>
      <vt:lpstr>SHRINER’S PROJECT</vt:lpstr>
      <vt:lpstr>PCB design</vt:lpstr>
      <vt:lpstr>LP ECG PROJECT</vt:lpstr>
      <vt:lpstr>PCB design</vt:lpstr>
      <vt:lpstr>IRB PROPOSAL</vt:lpstr>
      <vt:lpstr>IRB proposal</vt:lpstr>
      <vt:lpstr>PATH FORWARD</vt:lpstr>
      <vt:lpstr>Path forward (10/19/20 – 10/26/20)</vt:lpstr>
      <vt:lpstr>SCHEDULE</vt:lpstr>
      <vt:lpstr>Schedule Gantt chart</vt:lpstr>
      <vt:lpstr>APPENDIX</vt:lpstr>
      <vt:lpstr>Capacitor sensors</vt:lpstr>
      <vt:lpstr>Capacitor sensors</vt:lpstr>
      <vt:lpstr>Semmes Weinstein scale</vt:lpstr>
      <vt:lpstr>Capacitance sensor design</vt:lpstr>
      <vt:lpstr>Block diagram-motherboard</vt:lpstr>
      <vt:lpstr>Block diagram-sensory sensing</vt:lpstr>
      <vt:lpstr>PCB design</vt:lpstr>
      <vt:lpstr>Resistive sensing circuit</vt:lpstr>
      <vt:lpstr>Capacitive sensing circuit</vt:lpstr>
      <vt:lpstr>Power circuit</vt:lpstr>
      <vt:lpstr>MCU circuit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226</cp:revision>
  <dcterms:created xsi:type="dcterms:W3CDTF">2016-03-09T16:46:53Z</dcterms:created>
  <dcterms:modified xsi:type="dcterms:W3CDTF">2020-10-19T17:37:41Z</dcterms:modified>
</cp:coreProperties>
</file>